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4"/>
  </p:notesMasterIdLst>
  <p:handoutMasterIdLst>
    <p:handoutMasterId r:id="rId25"/>
  </p:handoutMasterIdLst>
  <p:sldIdLst>
    <p:sldId id="394" r:id="rId3"/>
    <p:sldId id="395" r:id="rId4"/>
    <p:sldId id="426" r:id="rId5"/>
    <p:sldId id="396" r:id="rId6"/>
    <p:sldId id="397" r:id="rId7"/>
    <p:sldId id="398" r:id="rId8"/>
    <p:sldId id="400" r:id="rId9"/>
    <p:sldId id="401" r:id="rId10"/>
    <p:sldId id="424" r:id="rId11"/>
    <p:sldId id="408" r:id="rId12"/>
    <p:sldId id="409" r:id="rId13"/>
    <p:sldId id="412" r:id="rId14"/>
    <p:sldId id="413" r:id="rId15"/>
    <p:sldId id="416" r:id="rId16"/>
    <p:sldId id="427" r:id="rId17"/>
    <p:sldId id="418" r:id="rId18"/>
    <p:sldId id="419" r:id="rId19"/>
    <p:sldId id="421" r:id="rId20"/>
    <p:sldId id="429" r:id="rId21"/>
    <p:sldId id="423" r:id="rId22"/>
    <p:sldId id="393" r:id="rId2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114" d="100"/>
          <a:sy n="114" d="100"/>
        </p:scale>
        <p:origin x="162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5/22/2017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35829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536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55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007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95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5/22/2017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6884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12" Type="http://schemas.openxmlformats.org/officeDocument/2006/relationships/image" Target="../media/image34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hyperlink" Target="http://www.programirane.org/" TargetMode="External"/><Relationship Id="rId5" Type="http://schemas.openxmlformats.org/officeDocument/2006/relationships/image" Target="../media/image29.png"/><Relationship Id="rId10" Type="http://schemas.openxmlformats.org/officeDocument/2006/relationships/image" Target="../media/image10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forum/categories/32/strukturi-ot-danni-i-algoritmi" TargetMode="External"/><Relationship Id="rId3" Type="http://schemas.openxmlformats.org/officeDocument/2006/relationships/hyperlink" Target="https://softuni.bg/trainings/1666/data-structures-may-2017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www.facebook.com/groups/460873630924727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://www.programiran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o.gl/ElgQD3" TargetMode="External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etbrains.com/idea/" TargetMode="External"/><Relationship Id="rId3" Type="http://schemas.openxmlformats.org/officeDocument/2006/relationships/hyperlink" Target="http://www.visualstudio.com/" TargetMode="External"/><Relationship Id="rId7" Type="http://schemas.openxmlformats.org/officeDocument/2006/relationships/hyperlink" Target="http://www.eclipse.org/download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owercollections.codeplex.com/" TargetMode="External"/><Relationship Id="rId5" Type="http://schemas.openxmlformats.org/officeDocument/2006/relationships/hyperlink" Target="http://xamarin.com/studio" TargetMode="External"/><Relationship Id="rId4" Type="http://schemas.openxmlformats.org/officeDocument/2006/relationships/hyperlink" Target="http://www.icsharpcode.net/" TargetMode="External"/><Relationship Id="rId9" Type="http://schemas.openxmlformats.org/officeDocument/2006/relationships/hyperlink" Target="http://www.codeblocks.org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7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opencourses/data-structures" TargetMode="External"/><Relationship Id="rId7" Type="http://schemas.openxmlformats.org/officeDocument/2006/relationships/image" Target="../media/image44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48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0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5.png"/><Relationship Id="rId14" Type="http://schemas.openxmlformats.org/officeDocument/2006/relationships/hyperlink" Target="http://www.telenor.b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027612" y="1060726"/>
            <a:ext cx="6391741" cy="1087372"/>
          </a:xfrm>
        </p:spPr>
        <p:txBody>
          <a:bodyPr>
            <a:normAutofit/>
          </a:bodyPr>
          <a:lstStyle/>
          <a:p>
            <a:r>
              <a:rPr lang="en-US" dirty="0"/>
              <a:t>Data Structures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48026" y="2224297"/>
            <a:ext cx="7547528" cy="1280903"/>
          </a:xfrm>
        </p:spPr>
        <p:txBody>
          <a:bodyPr>
            <a:normAutofit/>
          </a:bodyPr>
          <a:lstStyle/>
          <a:p>
            <a:r>
              <a:rPr lang="en-GB" dirty="0"/>
              <a:t>Course Overview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7610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612" y="448248"/>
            <a:ext cx="1399741" cy="14129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6012" y="463217"/>
            <a:ext cx="2285292" cy="13979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212" y="3942817"/>
            <a:ext cx="4258141" cy="23435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8247" y="2286000"/>
            <a:ext cx="1820822" cy="11432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968769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374870" y="3845954"/>
            <a:ext cx="1561388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Structures</a:t>
            </a:r>
          </a:p>
        </p:txBody>
      </p:sp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/>
              <a:t>Lessons: ~ </a:t>
            </a:r>
            <a:r>
              <a:rPr lang="en-US" sz="3600" dirty="0">
                <a:latin typeface="Consolas" pitchFamily="49" charset="0"/>
              </a:rPr>
              <a:t>25</a:t>
            </a:r>
            <a:r>
              <a:rPr lang="en-US" sz="3600" dirty="0"/>
              <a:t> hours (onsite + YouTube videos)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Practical exercises (in class labs): ~ </a:t>
            </a:r>
            <a:r>
              <a:rPr lang="en-US" sz="3600" dirty="0">
                <a:latin typeface="Consolas" pitchFamily="49" charset="0"/>
              </a:rPr>
              <a:t>25</a:t>
            </a:r>
            <a:r>
              <a:rPr lang="en-US" sz="3600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Exam preparation: 8 hours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Homework: ~ </a:t>
            </a:r>
            <a:r>
              <a:rPr lang="en-US" sz="3600" dirty="0">
                <a:latin typeface="Consolas" pitchFamily="49" charset="0"/>
                <a:cs typeface="Consolas" pitchFamily="49" charset="0"/>
              </a:rPr>
              <a:t>30</a:t>
            </a:r>
            <a:r>
              <a:rPr lang="en-US" sz="3600" dirty="0"/>
              <a:t>-</a:t>
            </a:r>
            <a:r>
              <a:rPr lang="en-US" sz="3600" dirty="0">
                <a:latin typeface="Consolas" pitchFamily="49" charset="0"/>
                <a:cs typeface="Consolas" pitchFamily="49" charset="0"/>
              </a:rPr>
              <a:t>50</a:t>
            </a:r>
            <a:r>
              <a:rPr lang="en-US" sz="3600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Schedule: May – July 2017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Practical exam: 2 July 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– Data Structures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729" y="18288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669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recommended language for this course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C#</a:t>
            </a:r>
          </a:p>
          <a:p>
            <a:pPr lvl="1"/>
            <a:r>
              <a:rPr lang="en-US" dirty="0"/>
              <a:t>Exercises in class assume you will write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 +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Visual Studio</a:t>
            </a:r>
          </a:p>
          <a:p>
            <a:pPr lvl="1"/>
            <a:r>
              <a:rPr lang="en-US" dirty="0"/>
              <a:t>Labs and examples will also focus 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Visual Studio</a:t>
            </a:r>
          </a:p>
          <a:p>
            <a:pPr lvl="1"/>
            <a:r>
              <a:rPr lang="en-US" dirty="0"/>
              <a:t>Homework can be submitted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  <a:p>
            <a:r>
              <a:rPr lang="en-US" dirty="0"/>
              <a:t>At the final exam attendees can use: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170854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Practical exam</a:t>
            </a:r>
          </a:p>
          <a:p>
            <a:pPr lvl="1"/>
            <a:r>
              <a:rPr lang="en-US" dirty="0">
                <a:latin typeface="Consolas" pitchFamily="49" charset="0"/>
                <a:cs typeface="Consolas" pitchFamily="49" charset="0"/>
              </a:rPr>
              <a:t>9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%</a:t>
            </a:r>
          </a:p>
          <a:p>
            <a:r>
              <a:rPr lang="en-GB" sz="3600" dirty="0"/>
              <a:t>Labs/</a:t>
            </a:r>
            <a:r>
              <a:rPr lang="en-US" sz="3600" dirty="0"/>
              <a:t>Homework (1 week deadline)</a:t>
            </a:r>
          </a:p>
          <a:p>
            <a:pPr lvl="1"/>
            <a:r>
              <a:rPr lang="en-US" dirty="0"/>
              <a:t>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 bonus</a:t>
            </a:r>
          </a:p>
          <a:p>
            <a:r>
              <a:rPr lang="en-US" sz="3600" dirty="0"/>
              <a:t>Contribution in the forum:</a:t>
            </a:r>
          </a:p>
          <a:p>
            <a:pPr lvl="1"/>
            <a:r>
              <a:rPr lang="en-US" dirty="0"/>
              <a:t>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 bonus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"Data Structures"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3800613"/>
            <a:ext cx="3813668" cy="25189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447800"/>
            <a:ext cx="3813668" cy="208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530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/>
              <a:t>2</a:t>
            </a:r>
            <a:r>
              <a:rPr lang="en-US" dirty="0"/>
              <a:t> problem</a:t>
            </a:r>
            <a:r>
              <a:rPr lang="en-GB" dirty="0"/>
              <a:t>s</a:t>
            </a:r>
            <a:r>
              <a:rPr lang="en-US" dirty="0"/>
              <a:t> for 6 hours</a:t>
            </a:r>
          </a:p>
          <a:p>
            <a:pPr>
              <a:lnSpc>
                <a:spcPct val="110000"/>
              </a:lnSpc>
            </a:pPr>
            <a:r>
              <a:rPr lang="en-GB" dirty="0"/>
              <a:t>Data structure + </a:t>
            </a:r>
            <a:r>
              <a:rPr lang="en-US" dirty="0"/>
              <a:t>Command execution system</a:t>
            </a:r>
          </a:p>
          <a:p>
            <a:pPr marL="892237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E.g. hierarchy + add + get parent, etc.</a:t>
            </a:r>
          </a:p>
          <a:p>
            <a:pPr marL="892237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E.g. add + edit + remove tickets + search, etc.</a:t>
            </a:r>
          </a:p>
          <a:p>
            <a:pPr>
              <a:lnSpc>
                <a:spcPct val="110000"/>
              </a:lnSpc>
            </a:pPr>
            <a:r>
              <a:rPr lang="en-US" dirty="0"/>
              <a:t>Available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to test solution</a:t>
            </a:r>
          </a:p>
          <a:p>
            <a:pPr>
              <a:lnSpc>
                <a:spcPct val="110000"/>
              </a:lnSpc>
            </a:pPr>
            <a:r>
              <a:rPr lang="en-US" dirty="0">
                <a:cs typeface="Consolas" pitchFamily="49" charset="0"/>
              </a:rPr>
              <a:t>Automated judge system /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real-time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>
                <a:cs typeface="Consolas" pitchFamily="49" charset="0"/>
              </a:rPr>
              <a:t>feedback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Structures – Practical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28212" y="4267200"/>
            <a:ext cx="2728800" cy="19672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www.southbaysports.com/images/icon-stan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998" y="2209800"/>
            <a:ext cx="2169228" cy="1655466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88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481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661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16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551" y="498144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9358" y="465445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36895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0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74264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6512" y="1385248"/>
            <a:ext cx="2510500" cy="1535696"/>
          </a:xfrm>
          <a:prstGeom prst="rect">
            <a:avLst/>
          </a:prstGeom>
        </p:spPr>
      </p:pic>
      <p:pic>
        <p:nvPicPr>
          <p:cNvPr id="4" name="Picture 3">
            <a:hlinkClick r:id="rId11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636" y="3477314"/>
            <a:ext cx="1946252" cy="2771086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92890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Structures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21974" y="1872676"/>
            <a:ext cx="9158401" cy="939531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https://softuni.bg/trainings/1666/data-structures-may-2017</a:t>
            </a: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08011" y="5608793"/>
            <a:ext cx="9158401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https://www.facebook.com/groups/460873630924727/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545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4545" y="1490007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5" y="517902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608011" y="3533762"/>
            <a:ext cx="9158401" cy="121952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https://softuni.bg/forum/categories/32/strukturi-ot-danni-i-algoritmi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labs</a:t>
            </a:r>
            <a:r>
              <a:rPr lang="en-US" dirty="0"/>
              <a:t> 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04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Data Structures – Additional Resources</a:t>
            </a:r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143000"/>
            <a:ext cx="1865363" cy="265591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266" name="Picture 2" descr="http://upload.wikimedia.org/wikipedia/en/4/41/Clrs3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4191000"/>
            <a:ext cx="1865363" cy="210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94012" y="1143001"/>
            <a:ext cx="9025023" cy="2655916"/>
          </a:xfrm>
        </p:spPr>
        <p:txBody>
          <a:bodyPr anchor="ctr" anchorCtr="0">
            <a:noAutofit/>
          </a:bodyPr>
          <a:lstStyle/>
          <a:p>
            <a:r>
              <a:rPr lang="en-US" sz="2800" dirty="0"/>
              <a:t>Nakov P., </a:t>
            </a:r>
            <a:r>
              <a:rPr lang="en-US" sz="2800" noProof="1"/>
              <a:t>Dobrikov</a:t>
            </a:r>
            <a:r>
              <a:rPr lang="en-US" sz="2800" dirty="0"/>
              <a:t> P., "Programming = ++ Algorithms;", 5</a:t>
            </a:r>
            <a:r>
              <a:rPr lang="en-US" sz="2800" baseline="30000" dirty="0"/>
              <a:t>th</a:t>
            </a:r>
            <a:r>
              <a:rPr lang="en-US" sz="2800" dirty="0"/>
              <a:t> Edition, ISBN: 954-8905-06-X, Faber Publishing (2015)</a:t>
            </a:r>
          </a:p>
          <a:p>
            <a:r>
              <a:rPr lang="en-US" sz="2800" dirty="0"/>
              <a:t>Download a free copy from: </a:t>
            </a:r>
            <a:r>
              <a:rPr lang="en-US" sz="2800" dirty="0">
                <a:hlinkClick r:id="rId2"/>
              </a:rPr>
              <a:t>www.programirane.org</a:t>
            </a:r>
            <a:endParaRPr lang="en-US" sz="2800" dirty="0"/>
          </a:p>
          <a:p>
            <a:r>
              <a:rPr lang="en-US" sz="2800" dirty="0"/>
              <a:t>No English version (Bulgarian only)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915615" y="4191000"/>
            <a:ext cx="9025023" cy="2109638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noProof="1"/>
              <a:t>Cormen T., Leiserson C., Rivest R., Stein C., </a:t>
            </a:r>
            <a:r>
              <a:rPr lang="en-US" sz="3000" dirty="0"/>
              <a:t>"Introduction to Algorithms", 3</a:t>
            </a:r>
            <a:r>
              <a:rPr lang="en-US" sz="3000" baseline="30000" dirty="0"/>
              <a:t>rd</a:t>
            </a:r>
            <a:r>
              <a:rPr lang="en-US" sz="3000" dirty="0"/>
              <a:t> Edition, ISBN  978-0262033848, MIT Press (2009)</a:t>
            </a:r>
          </a:p>
          <a:p>
            <a:r>
              <a:rPr lang="en-US" sz="3000" dirty="0"/>
              <a:t>Find the book in Internet: </a:t>
            </a:r>
            <a:r>
              <a:rPr lang="en-US" sz="3000" dirty="0">
                <a:hlinkClick r:id="rId5"/>
              </a:rPr>
              <a:t>https://goo.gl/ElgQD3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579370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2017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Or other C# development environment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4"/>
              </a:rPr>
              <a:t>SharpDevelop</a:t>
            </a:r>
            <a:r>
              <a:rPr lang="en-US" dirty="0"/>
              <a:t> – lightweight IDE for C#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5"/>
              </a:rPr>
              <a:t>Xamarin Studio </a:t>
            </a:r>
            <a:r>
              <a:rPr lang="en-US" dirty="0"/>
              <a:t>– powerful IDE for C# / .NET for Linux, Mac OS X, Windows and others</a:t>
            </a:r>
          </a:p>
          <a:p>
            <a:pPr>
              <a:lnSpc>
                <a:spcPct val="110000"/>
              </a:lnSpc>
            </a:pPr>
            <a:r>
              <a:rPr lang="en-US" noProof="1"/>
              <a:t>Wintellect</a:t>
            </a:r>
            <a:r>
              <a:rPr lang="en-US" dirty="0"/>
              <a:t> Power Collections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6"/>
              </a:rPr>
              <a:t>https://powercollections.codeplex.com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>
                <a:hlinkClick r:id="rId7"/>
              </a:rPr>
              <a:t>Eclipse</a:t>
            </a:r>
            <a:r>
              <a:rPr lang="en-US" dirty="0"/>
              <a:t> / </a:t>
            </a:r>
            <a:r>
              <a:rPr lang="en-US" dirty="0">
                <a:hlinkClick r:id="rId8"/>
              </a:rPr>
              <a:t>IntelliJ IDEA</a:t>
            </a:r>
            <a:r>
              <a:rPr lang="en-US" dirty="0"/>
              <a:t> (for Java), </a:t>
            </a:r>
            <a:r>
              <a:rPr lang="en-US" dirty="0">
                <a:hlinkClick r:id="rId9"/>
              </a:rPr>
              <a:t>Code::Blocks </a:t>
            </a:r>
            <a:r>
              <a:rPr lang="en-US" dirty="0"/>
              <a:t>(for C++)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</p:spTree>
    <p:extLst>
      <p:ext uri="{BB962C8B-B14F-4D97-AF65-F5344CB8AC3E}">
        <p14:creationId xmlns:p14="http://schemas.microsoft.com/office/powerpoint/2010/main" val="334997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Structures Course 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>
                <a:hlinkClick r:id="rId3"/>
              </a:rPr>
              <a:t>https://softuni.bg/opencourses/data-structures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8456" y="886106"/>
            <a:ext cx="3658755" cy="22380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7868" y="4508808"/>
            <a:ext cx="2876344" cy="18059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16237" y="4781395"/>
            <a:ext cx="3596952" cy="17436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8423" y="2743200"/>
            <a:ext cx="2738589" cy="353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labs,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Data Structures and Algorithms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44709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#DsAlgo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8255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 Structures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/>
              <a:t>Course Program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38459">
            <a:off x="1311547" y="1757907"/>
            <a:ext cx="3201108" cy="19581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61702">
            <a:off x="6905297" y="2035137"/>
            <a:ext cx="3200400" cy="1761384"/>
          </a:xfrm>
          <a:prstGeom prst="rect">
            <a:avLst/>
          </a:prstGeom>
        </p:spPr>
      </p:pic>
      <p:pic>
        <p:nvPicPr>
          <p:cNvPr id="8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1064" y="1615743"/>
            <a:ext cx="1785978" cy="178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345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Course Overview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Linear Data Structures – Lists and Complexity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Linear Data Structures – Stacks and Queues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Basic Tree Data Structures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Tree Traversal Algorithms – BFS and DFS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Heaps and Priority Queues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B-Trees and Red-Black Trees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Structures – Course Program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0412" y="4419600"/>
            <a:ext cx="3137806" cy="1919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791">
            <a:off x="9127647" y="2319576"/>
            <a:ext cx="2383085" cy="149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2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AA-Trees and AVL trees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Rope and </a:t>
            </a:r>
            <a:r>
              <a:rPr lang="en-US" dirty="0" err="1"/>
              <a:t>Trie</a:t>
            </a:r>
            <a:endParaRPr lang="en-US" dirty="0"/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Quad Trees, K-d Trees, Interval Trees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Hash Tables, Sets and Dictionaries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Combining Data Structures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Exam Preparations x 2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Practical Exam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Structures – Course Program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3828">
            <a:off x="7826919" y="1252999"/>
            <a:ext cx="4021571" cy="2033624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7376">
            <a:off x="6182212" y="3832997"/>
            <a:ext cx="6673017" cy="2145036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5903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4278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3755603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91043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Simeon Sheytanov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Programming experience with C#, Java, C++, Python, JavaScript, PHP, VB, Assembler and other programming languages 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600" noProof="1"/>
              <a:t>Interested in game development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08092" y="1676400"/>
            <a:ext cx="2110360" cy="27846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92612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143000"/>
            <a:ext cx="7732799" cy="5229602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Peter Penev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Deep interest in Data Structures &amp; Algorithms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51446" y="1752600"/>
            <a:ext cx="2294793" cy="2743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1588716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904</Words>
  <Application>Microsoft Office PowerPoint</Application>
  <PresentationFormat>Custom</PresentationFormat>
  <Paragraphs>153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Consolas</vt:lpstr>
      <vt:lpstr>Wingdings</vt:lpstr>
      <vt:lpstr>Wingdings 2</vt:lpstr>
      <vt:lpstr>SoftUni 16x9</vt:lpstr>
      <vt:lpstr>Data Structures</vt:lpstr>
      <vt:lpstr>Table of Contents</vt:lpstr>
      <vt:lpstr>Have a Question?</vt:lpstr>
      <vt:lpstr>Data Structures</vt:lpstr>
      <vt:lpstr>Data Structures – Course Program</vt:lpstr>
      <vt:lpstr>Data Structures – Course Program (2)</vt:lpstr>
      <vt:lpstr>The Trainers Team</vt:lpstr>
      <vt:lpstr>Trainers Team</vt:lpstr>
      <vt:lpstr>Trainers Team</vt:lpstr>
      <vt:lpstr>Training Duration – Data Structures</vt:lpstr>
      <vt:lpstr>Programming Languages</vt:lpstr>
      <vt:lpstr>Scoring System for the "Data Structures"</vt:lpstr>
      <vt:lpstr>Data Structures – Practical Exam</vt:lpstr>
      <vt:lpstr>Resources</vt:lpstr>
      <vt:lpstr>Data Structures Web Site, Forum and FB Group</vt:lpstr>
      <vt:lpstr>Data Structures Slides and Videos</vt:lpstr>
      <vt:lpstr>Data Structures – Additional Resources</vt:lpstr>
      <vt:lpstr>Recommended Software</vt:lpstr>
      <vt:lpstr>Data Structures Course Introduction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- Course Introduction</dc:title>
  <dc:subject>Software Development Course</dc:subject>
  <dc:creator/>
  <cp:keywords>data structures, algorithms, trees, lists, graphs,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2017-05-22T12:04:34Z</dcterms:modified>
  <cp:category>Data Structures, Algorithms, Trees, Lists, Graphs,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